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Fira Mon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Mono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Fira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52c42ab80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52c42ab80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2c42ab80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52c42ab80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52c42ab80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52c42ab80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52c42ab80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52c42ab80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Conventional angle, most are looking good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2c42ab8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2c42ab8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Fairly conventional, but colours messed around with result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2c42ab80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52c42ab80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Unconventional angle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2c42ab80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2c42ab80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485264e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485264e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be used for a multitude of things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85264e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485264e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name of the paper, concise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d707d4f0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d707d4f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d707d4f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d707d4f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d707d4f0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d707d4f0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2c42ab80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2c42ab80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name of the paper, concise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2c42ab8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52c42ab8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52c42ab80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52c42ab80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282A3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Fira Mono"/>
              <a:buChar char="●"/>
              <a:defRPr sz="1800"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○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■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●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○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■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●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○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Mono"/>
              <a:buChar char="■"/>
              <a:defRPr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nvidia-research-mingyuliu.com/ganimal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eeksforgeeks.org/generative-adversarial-network-gan/" TargetMode="External"/><Relationship Id="rId4" Type="http://schemas.openxmlformats.org/officeDocument/2006/relationships/hyperlink" Target="https://arxiv.org/abs/1905.01723" TargetMode="External"/><Relationship Id="rId5" Type="http://schemas.openxmlformats.org/officeDocument/2006/relationships/hyperlink" Target="https://www.unite.ai/few-shot-learning/" TargetMode="External"/><Relationship Id="rId6" Type="http://schemas.openxmlformats.org/officeDocument/2006/relationships/hyperlink" Target="http://nvidia-research-mingyuliu.com/ganimal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eeksforgeeks.org/generative-adversarial-network-gan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hyperlink" Target="https://www.unite.ai/few-shot-learnin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200">
                <a:solidFill>
                  <a:srgbClr val="BD93F9"/>
                </a:solidFill>
                <a:latin typeface="Montserrat"/>
                <a:ea typeface="Montserrat"/>
                <a:cs typeface="Montserrat"/>
                <a:sym typeface="Montserrat"/>
              </a:rPr>
              <a:t>Few-Shot Unsupervised Image-to-Image Translation</a:t>
            </a:r>
            <a:endParaRPr sz="4200">
              <a:solidFill>
                <a:srgbClr val="BD93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4475A"/>
                </a:solidFill>
                <a:latin typeface="Fira Mono"/>
                <a:ea typeface="Fira Mono"/>
                <a:cs typeface="Fira Mono"/>
                <a:sym typeface="Fira Mono"/>
              </a:rPr>
              <a:t>By E Pannell</a:t>
            </a:r>
            <a:endParaRPr>
              <a:solidFill>
                <a:srgbClr val="44475A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44227" t="34076"/>
          <a:stretch/>
        </p:blipFill>
        <p:spPr>
          <a:xfrm>
            <a:off x="2366850" y="976838"/>
            <a:ext cx="4410301" cy="31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6553" l="55458" r="0" t="1499"/>
          <a:stretch/>
        </p:blipFill>
        <p:spPr>
          <a:xfrm>
            <a:off x="2810912" y="589089"/>
            <a:ext cx="3522174" cy="3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1730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FUNIT Examples</a:t>
            </a:r>
            <a:endParaRPr/>
          </a:p>
        </p:txBody>
      </p:sp>
      <p:sp>
        <p:nvSpPr>
          <p:cNvPr id="147" name="Google Shape;147;p24"/>
          <p:cNvSpPr txBox="1"/>
          <p:nvPr>
            <p:ph idx="4294967295" type="body"/>
          </p:nvPr>
        </p:nvSpPr>
        <p:spPr>
          <a:xfrm>
            <a:off x="1000200" y="2572500"/>
            <a:ext cx="71436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Using the papers demo page: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http://nvidia-research-mingyuliu.com/ganimal/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528050"/>
            <a:ext cx="8520600" cy="31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GANs -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https://www.geeksforgeeks.org/generative-adversarial-network-gan/</a:t>
            </a:r>
            <a:r>
              <a:rPr lang="en-GB" sz="1600"/>
              <a:t>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Few-Shot Unsupervised Image-to-Image Translation -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https://arxiv.org/abs/1905.01723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Few-Shot Learning - </a:t>
            </a:r>
            <a:r>
              <a:rPr lang="en-GB" sz="1600" u="sng">
                <a:solidFill>
                  <a:schemeClr val="hlink"/>
                </a:solidFill>
                <a:hlinkClick r:id="rId5"/>
              </a:rPr>
              <a:t>https://www.unite.ai/few-shot-learning/</a:t>
            </a:r>
            <a:r>
              <a:rPr lang="en-GB" sz="1600"/>
              <a:t> 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Demo - </a:t>
            </a:r>
            <a:r>
              <a:rPr lang="en-GB" sz="1600" u="sng">
                <a:solidFill>
                  <a:schemeClr val="hlink"/>
                </a:solidFill>
                <a:hlinkClick r:id="rId6"/>
              </a:rPr>
              <a:t>http://nvidia-research-mingyuliu.com/ganimal/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Generative</a:t>
            </a:r>
            <a:r>
              <a:rPr lang="en-GB"/>
              <a:t>:</a:t>
            </a:r>
            <a:endParaRPr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To learn a generative model, which describes how data is generated in terms of a probabilistic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Adversarial</a:t>
            </a:r>
            <a:r>
              <a:rPr lang="en-GB"/>
              <a:t>:</a:t>
            </a:r>
            <a:endParaRPr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The training of a model is done in an adversarial setting.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Networks</a:t>
            </a:r>
            <a:r>
              <a:rPr lang="en-GB"/>
              <a:t>:</a:t>
            </a:r>
            <a:endParaRPr/>
          </a:p>
          <a:p>
            <a:pPr indent="-29337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Use deep neural networks as the artificial intelligence (AI) algorithms for training purpose.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However, needs a huge amount of training data.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25200" y="4569000"/>
            <a:ext cx="426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rPr>
              <a:t>Source: </a:t>
            </a:r>
            <a:r>
              <a:rPr lang="en-GB" sz="700" u="sng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https://www.geeksforgeeks.org/generative-adversarial-network-gan/</a:t>
            </a:r>
            <a:r>
              <a:rPr lang="en-GB" sz="700"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endParaRPr sz="13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0" y="52375"/>
            <a:ext cx="4267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599" y="1298827"/>
            <a:ext cx="3929073" cy="25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357800" y="1413425"/>
            <a:ext cx="6333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Fira Mono"/>
                <a:ea typeface="Fira Mono"/>
                <a:cs typeface="Fira Mono"/>
                <a:sym typeface="Fira Mono"/>
              </a:rPr>
              <a:t>Real Data Samples</a:t>
            </a:r>
            <a:endParaRPr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534204" y="2556218"/>
            <a:ext cx="90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latin typeface="Fira Mono"/>
                <a:ea typeface="Fira Mono"/>
                <a:cs typeface="Fira Mono"/>
                <a:sym typeface="Fira Mono"/>
              </a:rPr>
              <a:t>Discriminator</a:t>
            </a:r>
            <a:endParaRPr sz="675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955875" y="2278475"/>
            <a:ext cx="43314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782317" y="2556218"/>
            <a:ext cx="90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latin typeface="Fira Mono"/>
                <a:ea typeface="Fira Mono"/>
                <a:cs typeface="Fira Mono"/>
                <a:sym typeface="Fira Mono"/>
              </a:rPr>
              <a:t>Condition</a:t>
            </a:r>
            <a:endParaRPr sz="675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209414" y="3332743"/>
            <a:ext cx="900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latin typeface="Fira Mono"/>
                <a:ea typeface="Fira Mono"/>
                <a:cs typeface="Fira Mono"/>
                <a:sym typeface="Fira Mono"/>
              </a:rPr>
              <a:t>Generator</a:t>
            </a:r>
            <a:endParaRPr sz="675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0" name="Google Shape;70;p14"/>
          <p:cNvSpPr txBox="1"/>
          <p:nvPr/>
        </p:nvSpPr>
        <p:spPr>
          <a:xfrm rot="-5400000">
            <a:off x="4069695" y="3288800"/>
            <a:ext cx="900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rPr>
              <a:t>Latent Random Variable</a:t>
            </a:r>
            <a:endParaRPr sz="675">
              <a:solidFill>
                <a:schemeClr val="lt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71" name="Google Shape;71;p14"/>
          <p:cNvCxnSpPr>
            <a:endCxn id="66" idx="1"/>
          </p:cNvCxnSpPr>
          <p:nvPr/>
        </p:nvCxnSpPr>
        <p:spPr>
          <a:xfrm>
            <a:off x="6030804" y="1872518"/>
            <a:ext cx="503400" cy="79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endCxn id="66" idx="1"/>
          </p:cNvCxnSpPr>
          <p:nvPr/>
        </p:nvCxnSpPr>
        <p:spPr>
          <a:xfrm flipH="1" rot="10800000">
            <a:off x="6045804" y="2670518"/>
            <a:ext cx="488400" cy="39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/>
          <p:nvPr/>
        </p:nvCxnSpPr>
        <p:spPr>
          <a:xfrm>
            <a:off x="4976325" y="3446549"/>
            <a:ext cx="2331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4"/>
          <p:cNvCxnSpPr>
            <a:stCxn id="66" idx="3"/>
            <a:endCxn id="68" idx="1"/>
          </p:cNvCxnSpPr>
          <p:nvPr/>
        </p:nvCxnSpPr>
        <p:spPr>
          <a:xfrm>
            <a:off x="7434204" y="2670518"/>
            <a:ext cx="34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4"/>
          <p:cNvCxnSpPr/>
          <p:nvPr/>
        </p:nvCxnSpPr>
        <p:spPr>
          <a:xfrm rot="10800000">
            <a:off x="6286525" y="3717750"/>
            <a:ext cx="1955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4"/>
          <p:cNvCxnSpPr/>
          <p:nvPr/>
        </p:nvCxnSpPr>
        <p:spPr>
          <a:xfrm rot="10800000">
            <a:off x="6993350" y="3113225"/>
            <a:ext cx="0" cy="59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" name="Google Shape;77;p14"/>
          <p:cNvSpPr txBox="1"/>
          <p:nvPr/>
        </p:nvSpPr>
        <p:spPr>
          <a:xfrm rot="-2360751">
            <a:off x="5606143" y="2529827"/>
            <a:ext cx="900000" cy="390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rPr>
              <a:t>Generated fake examples</a:t>
            </a:r>
            <a:endParaRPr sz="675">
              <a:solidFill>
                <a:schemeClr val="accent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8" name="Google Shape;78;p14"/>
          <p:cNvSpPr txBox="1"/>
          <p:nvPr/>
        </p:nvSpPr>
        <p:spPr>
          <a:xfrm rot="-1146">
            <a:off x="7119179" y="3353148"/>
            <a:ext cx="9000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GB" sz="675">
                <a:solidFill>
                  <a:schemeClr val="accent2"/>
                </a:solidFill>
                <a:latin typeface="Fira Mono"/>
                <a:ea typeface="Fira Mono"/>
                <a:cs typeface="Fira Mono"/>
                <a:sym typeface="Fira Mono"/>
              </a:rPr>
              <a:t>Fine tune training</a:t>
            </a:r>
            <a:endParaRPr sz="675">
              <a:solidFill>
                <a:schemeClr val="accent2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 rot="10800000">
            <a:off x="8241620" y="3067975"/>
            <a:ext cx="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1661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FUNIT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2495250"/>
            <a:ext cx="280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F</a:t>
            </a:r>
            <a:r>
              <a:rPr lang="en-GB"/>
              <a:t>]ew-Shot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UN</a:t>
            </a:r>
            <a:r>
              <a:rPr lang="en-GB"/>
              <a:t>]supervised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I</a:t>
            </a:r>
            <a:r>
              <a:rPr lang="en-GB"/>
              <a:t>]mage-to-Image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T</a:t>
            </a:r>
            <a:r>
              <a:rPr lang="en-GB"/>
              <a:t>]ranslation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75" y="821825"/>
            <a:ext cx="5719501" cy="349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607" y="1268663"/>
            <a:ext cx="1750022" cy="25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127" y="1268663"/>
            <a:ext cx="1773956" cy="25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99200" y="1380925"/>
            <a:ext cx="2808000" cy="52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Few-Shot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99200" y="1984175"/>
            <a:ext cx="2808000" cy="1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Known as Few-Shot Learning.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</a:t>
            </a:r>
            <a:r>
              <a:rPr lang="en-GB"/>
              <a:t> describes the use of training a model with minimal amount of data.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476000" y="3845975"/>
            <a:ext cx="9162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Standard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6876513" y="3845975"/>
            <a:ext cx="9162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Few-Shot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99200" y="3439775"/>
            <a:ext cx="2808000" cy="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Source 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https://www.unite.ai/few-shot-learning/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1546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2380200"/>
            <a:ext cx="28080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Where the training data has no labels.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475" y="1800263"/>
            <a:ext cx="1844551" cy="25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226" y="793038"/>
            <a:ext cx="1844551" cy="2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1734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Image-to-image translation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2568600"/>
            <a:ext cx="28080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Converts an image into another of the same context with a different style.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169" y="1338478"/>
            <a:ext cx="2108756" cy="227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300" y="1338475"/>
            <a:ext cx="2130504" cy="227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8"/>
          <p:cNvCxnSpPr/>
          <p:nvPr/>
        </p:nvCxnSpPr>
        <p:spPr>
          <a:xfrm>
            <a:off x="4619300" y="4038150"/>
            <a:ext cx="2909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661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FUNIT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2495250"/>
            <a:ext cx="28080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F</a:t>
            </a:r>
            <a:r>
              <a:rPr lang="en-GB"/>
              <a:t>]ew-Shot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UN</a:t>
            </a:r>
            <a:r>
              <a:rPr lang="en-GB"/>
              <a:t>]supervised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I</a:t>
            </a:r>
            <a:r>
              <a:rPr lang="en-GB"/>
              <a:t>]mage-to-Image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r>
              <a:rPr lang="en-GB">
                <a:solidFill>
                  <a:schemeClr val="accent2"/>
                </a:solidFill>
              </a:rPr>
              <a:t>T</a:t>
            </a:r>
            <a:r>
              <a:rPr lang="en-GB"/>
              <a:t>]ranslation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75" y="821825"/>
            <a:ext cx="5719501" cy="349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3" y="152400"/>
            <a:ext cx="790747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64890" l="0" r="44382" t="0"/>
          <a:stretch/>
        </p:blipFill>
        <p:spPr>
          <a:xfrm>
            <a:off x="2373100" y="1722288"/>
            <a:ext cx="4397799" cy="16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BD93F9"/>
      </a:dk1>
      <a:lt1>
        <a:srgbClr val="282A36"/>
      </a:lt1>
      <a:dk2>
        <a:srgbClr val="44475A"/>
      </a:dk2>
      <a:lt2>
        <a:srgbClr val="F8F8F2"/>
      </a:lt2>
      <a:accent1>
        <a:srgbClr val="BD93F9"/>
      </a:accent1>
      <a:accent2>
        <a:srgbClr val="FF79C6"/>
      </a:accent2>
      <a:accent3>
        <a:srgbClr val="FFB86C"/>
      </a:accent3>
      <a:accent4>
        <a:srgbClr val="FF5555"/>
      </a:accent4>
      <a:accent5>
        <a:srgbClr val="8BE9FD"/>
      </a:accent5>
      <a:accent6>
        <a:srgbClr val="F1FA8C"/>
      </a:accent6>
      <a:hlink>
        <a:srgbClr val="FF79C6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